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Orbitron Medium"/>
      <p:regular r:id="rId19"/>
      <p:bold r:id="rId20"/>
    </p:embeddedFont>
    <p:embeddedFont>
      <p:font typeface="Orbitron"/>
      <p:regular r:id="rId21"/>
      <p:bold r:id="rId22"/>
    </p:embeddedFont>
    <p:embeddedFont>
      <p:font typeface="Open Sans Light"/>
      <p:regular r:id="rId23"/>
      <p:bold r:id="rId24"/>
      <p:italic r:id="rId25"/>
      <p:boldItalic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rbitronMedium-bold.fntdata"/><Relationship Id="rId22" Type="http://schemas.openxmlformats.org/officeDocument/2006/relationships/font" Target="fonts/Orbitron-bold.fntdata"/><Relationship Id="rId21" Type="http://schemas.openxmlformats.org/officeDocument/2006/relationships/font" Target="fonts/Orbitron-regular.fntdata"/><Relationship Id="rId24" Type="http://schemas.openxmlformats.org/officeDocument/2006/relationships/font" Target="fonts/OpenSansLight-bold.fntdata"/><Relationship Id="rId23" Type="http://schemas.openxmlformats.org/officeDocument/2006/relationships/font" Target="fonts/OpenSans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Light-boldItalic.fntdata"/><Relationship Id="rId25" Type="http://schemas.openxmlformats.org/officeDocument/2006/relationships/font" Target="fonts/OpenSansLight-italic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OrbitronMedium-regular.fntdata"/><Relationship Id="rId18" Type="http://schemas.openxmlformats.org/officeDocument/2006/relationships/font" Target="fonts/Roboto-boldItalic.fntdata"/></Relationships>
</file>

<file path=ppt/media/image1.png>
</file>

<file path=ppt/media/image10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e0653b4bb_1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e0653b4bb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e0653b4b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e0653b4b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4.png"/><Relationship Id="rId7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3397925" y="2355300"/>
            <a:ext cx="2792700" cy="432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400">
                <a:solidFill>
                  <a:srgbClr val="371F0D"/>
                </a:solidFill>
                <a:latin typeface="Orbitron"/>
                <a:ea typeface="Orbitron"/>
                <a:cs typeface="Orbitron"/>
                <a:sym typeface="Orbitron"/>
              </a:rPr>
              <a:t>Gaming Place</a:t>
            </a:r>
            <a:endParaRPr b="1" sz="2400">
              <a:solidFill>
                <a:srgbClr val="371F0D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471900" y="904250"/>
            <a:ext cx="2869200" cy="4764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>
                <a:latin typeface="Orbitron Medium"/>
                <a:ea typeface="Orbitron Medium"/>
                <a:cs typeface="Orbitron Medium"/>
                <a:sym typeface="Orbitron Medium"/>
              </a:rPr>
              <a:t>Introduction</a:t>
            </a:r>
            <a:endParaRPr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latin typeface="Open Sans Light"/>
                <a:ea typeface="Open Sans Light"/>
                <a:cs typeface="Open Sans Light"/>
                <a:sym typeface="Open Sans Light"/>
              </a:rPr>
              <a:t>Projet Olympe : Site vitrine pour une Gaming Place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latin typeface="Open Sans Light"/>
                <a:ea typeface="Open Sans Light"/>
                <a:cs typeface="Open Sans Light"/>
                <a:sym typeface="Open Sans Light"/>
              </a:rPr>
              <a:t>Objectif principal :  Site immersif, dynamique pour  présenter le lieu, ses installations, ses services et faciliter la prise de contact.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811875"/>
            <a:ext cx="3902400" cy="6129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Orbitron Medium"/>
                <a:ea typeface="Orbitron Medium"/>
                <a:cs typeface="Orbitron Medium"/>
                <a:sym typeface="Orbitron Medium"/>
              </a:rPr>
              <a:t>Objectifs du Site	</a:t>
            </a:r>
            <a:endParaRPr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Open Sans Light"/>
                <a:ea typeface="Open Sans Light"/>
                <a:cs typeface="Open Sans Light"/>
                <a:sym typeface="Open Sans Light"/>
              </a:rPr>
              <a:t>Présentation de la Gaming Place Olympe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latin typeface="Open Sans Light"/>
                <a:ea typeface="Open Sans Light"/>
                <a:cs typeface="Open Sans Light"/>
                <a:sym typeface="Open Sans Light"/>
              </a:rPr>
              <a:t>Mise en valeur de l’expérience client via des témoignages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latin typeface="Open Sans Light"/>
                <a:ea typeface="Open Sans Light"/>
                <a:cs typeface="Open Sans Light"/>
                <a:sym typeface="Open Sans Light"/>
              </a:rPr>
              <a:t>Présentation des configurations des machines disponibles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>
                <a:latin typeface="Open Sans Light"/>
                <a:ea typeface="Open Sans Light"/>
                <a:cs typeface="Open Sans Light"/>
                <a:sym typeface="Open Sans Light"/>
              </a:rPr>
              <a:t>Prise de contact via formulaire conforme au RGPD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80" name="Google Shape;80;p1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Open Sans Light"/>
                <a:ea typeface="Open Sans Light"/>
                <a:cs typeface="Open Sans Light"/>
                <a:sym typeface="Open Sans Light"/>
              </a:rPr>
              <a:t>Présentation générale via une galerie de photo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>
                <a:latin typeface="Open Sans Light"/>
                <a:ea typeface="Open Sans Light"/>
                <a:cs typeface="Open Sans Light"/>
                <a:sym typeface="Open Sans Light"/>
              </a:rPr>
              <a:t>Page de publication des mentions légales obligatoires et des dispositions pour </a:t>
            </a:r>
            <a:r>
              <a:rPr lang="fr">
                <a:latin typeface="Open Sans Light"/>
                <a:ea typeface="Open Sans Light"/>
                <a:cs typeface="Open Sans Light"/>
                <a:sym typeface="Open Sans Light"/>
              </a:rPr>
              <a:t>l'accessibilité</a:t>
            </a:r>
            <a:r>
              <a:rPr lang="fr">
                <a:latin typeface="Open Sans Light"/>
                <a:ea typeface="Open Sans Light"/>
                <a:cs typeface="Open Sans Light"/>
                <a:sym typeface="Open Sans Light"/>
              </a:rPr>
              <a:t> du site vitrine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893525"/>
            <a:ext cx="4880100" cy="5313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Orbitron Medium"/>
                <a:ea typeface="Orbitron Medium"/>
                <a:cs typeface="Orbitron Medium"/>
                <a:sym typeface="Orbitron Medium"/>
              </a:rPr>
              <a:t>Architecture du site</a:t>
            </a:r>
            <a:r>
              <a:rPr lang="fr">
                <a:latin typeface="Orbitron Medium"/>
                <a:ea typeface="Orbitron Medium"/>
                <a:cs typeface="Orbitron Medium"/>
                <a:sym typeface="Orbitron Medium"/>
              </a:rPr>
              <a:t>	</a:t>
            </a:r>
            <a:endParaRPr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3999900" cy="32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888888"/>
                </a:solidFill>
              </a:rPr>
              <a:t>Le site est composé </a:t>
            </a:r>
            <a:endParaRPr sz="1200">
              <a:solidFill>
                <a:srgbClr val="888888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fr" sz="1200" u="sng">
                <a:solidFill>
                  <a:srgbClr val="888888"/>
                </a:solidFill>
              </a:rPr>
              <a:t>d’une page “Accueil”</a:t>
            </a:r>
            <a:r>
              <a:rPr b="1" lang="fr" sz="1200">
                <a:solidFill>
                  <a:srgbClr val="888888"/>
                </a:solidFill>
              </a:rPr>
              <a:t> </a:t>
            </a:r>
            <a:r>
              <a:rPr lang="fr" sz="1200">
                <a:solidFill>
                  <a:srgbClr val="888888"/>
                </a:solidFill>
              </a:rPr>
              <a:t>: Avec un Header, présentation des lieux, des témoignages clients et d’un footer.</a:t>
            </a:r>
            <a:endParaRPr sz="1200">
              <a:solidFill>
                <a:srgbClr val="888888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fr" sz="1200" u="sng">
                <a:solidFill>
                  <a:srgbClr val="888888"/>
                </a:solidFill>
              </a:rPr>
              <a:t>d’une page “Contact”</a:t>
            </a:r>
            <a:r>
              <a:rPr lang="fr" sz="1200">
                <a:solidFill>
                  <a:srgbClr val="888888"/>
                </a:solidFill>
              </a:rPr>
              <a:t> : Avec les coordonnées de contact et le	 formulaire conforme aux RGPD.</a:t>
            </a:r>
            <a:endParaRPr sz="1200">
              <a:solidFill>
                <a:srgbClr val="888888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fr" sz="1200" u="sng">
                <a:solidFill>
                  <a:srgbClr val="888888"/>
                </a:solidFill>
              </a:rPr>
              <a:t>d’une page “Nos machines”</a:t>
            </a:r>
            <a:r>
              <a:rPr lang="fr" sz="1200">
                <a:solidFill>
                  <a:srgbClr val="888888"/>
                </a:solidFill>
              </a:rPr>
              <a:t> : description des configurations gaming.</a:t>
            </a:r>
            <a:endParaRPr sz="1200">
              <a:solidFill>
                <a:srgbClr val="888888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fr" sz="1200" u="sng">
                <a:solidFill>
                  <a:srgbClr val="888888"/>
                </a:solidFill>
              </a:rPr>
              <a:t>d’une page “Mentions légales”</a:t>
            </a:r>
            <a:r>
              <a:rPr lang="fr" sz="1200">
                <a:solidFill>
                  <a:srgbClr val="888888"/>
                </a:solidFill>
              </a:rPr>
              <a:t> : Informations réglementaires obligatoires</a:t>
            </a:r>
            <a:endParaRPr>
              <a:solidFill>
                <a:srgbClr val="888888"/>
              </a:solidFill>
            </a:endParaRPr>
          </a:p>
        </p:txBody>
      </p:sp>
      <p:sp>
        <p:nvSpPr>
          <p:cNvPr id="87" name="Google Shape;87;p1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Nous avons ajoutez </a:t>
            </a:r>
            <a:r>
              <a:rPr b="1" lang="fr" sz="1800" u="sng"/>
              <a:t>une page “Accessibilité”</a:t>
            </a:r>
            <a:r>
              <a:rPr lang="fr" sz="1800"/>
              <a:t> afin de présenter les différentes fonctionnalités d’accessibilité et une assistance à contacter en cas de difficultés et pour des retours clients pour optimiser l’accès.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 title="accuei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300" y="128626"/>
            <a:ext cx="3108826" cy="14898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3" name="Google Shape;93;p17" title="bienvenu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900" y="3525000"/>
            <a:ext cx="3108826" cy="1489882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4" name="Google Shape;94;p17" title="Contact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71725" y="1830404"/>
            <a:ext cx="3108824" cy="148590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5" name="Google Shape;95;p17" title="cgu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99375" y="131851"/>
            <a:ext cx="3108827" cy="148342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6" name="Google Shape;96;p17" title="accessibilit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72025" y="3528225"/>
            <a:ext cx="3108827" cy="148342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97" name="Google Shape;97;p17"/>
          <p:cNvCxnSpPr>
            <a:stCxn id="92" idx="2"/>
            <a:endCxn id="92" idx="2"/>
          </p:cNvCxnSpPr>
          <p:nvPr/>
        </p:nvCxnSpPr>
        <p:spPr>
          <a:xfrm>
            <a:off x="1782713" y="1618501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17"/>
          <p:cNvSpPr/>
          <p:nvPr/>
        </p:nvSpPr>
        <p:spPr>
          <a:xfrm>
            <a:off x="1455763" y="1858500"/>
            <a:ext cx="585300" cy="1426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111111"/>
          </a:solidFill>
          <a:ln cap="flat" cmpd="sng" w="9525">
            <a:solidFill>
              <a:srgbClr val="1111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3678475" y="3528225"/>
            <a:ext cx="1251900" cy="10212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000000"/>
          </a:solidFill>
          <a:ln cap="flat" cmpd="sng" w="9525">
            <a:solidFill>
              <a:srgbClr val="1111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7"/>
          <p:cNvSpPr/>
          <p:nvPr/>
        </p:nvSpPr>
        <p:spPr>
          <a:xfrm rot="-5400000">
            <a:off x="6440075" y="1933000"/>
            <a:ext cx="1382400" cy="1177200"/>
          </a:xfrm>
          <a:prstGeom prst="leftRigh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000000"/>
          </a:solidFill>
          <a:ln cap="flat" cmpd="sng" w="9525">
            <a:solidFill>
              <a:srgbClr val="1111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4772750" y="1095525"/>
            <a:ext cx="4136700" cy="11604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Maquette &amp; charte graphique</a:t>
            </a:r>
            <a:endParaRPr sz="3200">
              <a:solidFill>
                <a:schemeClr val="l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06" name="Google Shape;106;p18"/>
          <p:cNvSpPr txBox="1"/>
          <p:nvPr>
            <p:ph idx="1" type="subTitle"/>
          </p:nvPr>
        </p:nvSpPr>
        <p:spPr>
          <a:xfrm>
            <a:off x="4924550" y="2994750"/>
            <a:ext cx="3833100" cy="1814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Typographie : </a:t>
            </a:r>
            <a:endParaRPr>
              <a:solidFill>
                <a:schemeClr val="lt1"/>
              </a:solidFill>
            </a:endParaRPr>
          </a:p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-"/>
            </a:pPr>
            <a:r>
              <a:rPr lang="fr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rPr>
              <a:t>“Orbitron” pour les titres</a:t>
            </a:r>
            <a:r>
              <a:rPr lang="fr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-"/>
            </a:pPr>
            <a:r>
              <a:rPr lang="fr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“Open Sans” pour le texte courant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 txBox="1"/>
          <p:nvPr/>
        </p:nvSpPr>
        <p:spPr>
          <a:xfrm>
            <a:off x="178050" y="556925"/>
            <a:ext cx="422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Palette de couleurs :</a:t>
            </a:r>
            <a:endParaRPr sz="18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301525" y="1962263"/>
            <a:ext cx="644700" cy="617100"/>
          </a:xfrm>
          <a:prstGeom prst="rect">
            <a:avLst/>
          </a:prstGeom>
          <a:solidFill>
            <a:srgbClr val="11111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301525" y="1183888"/>
            <a:ext cx="644700" cy="6171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301525" y="4283150"/>
            <a:ext cx="644700" cy="617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8"/>
          <p:cNvSpPr/>
          <p:nvPr/>
        </p:nvSpPr>
        <p:spPr>
          <a:xfrm>
            <a:off x="301525" y="2740650"/>
            <a:ext cx="644700" cy="617100"/>
          </a:xfrm>
          <a:prstGeom prst="rect">
            <a:avLst/>
          </a:prstGeom>
          <a:solidFill>
            <a:srgbClr val="88888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8"/>
          <p:cNvSpPr/>
          <p:nvPr/>
        </p:nvSpPr>
        <p:spPr>
          <a:xfrm>
            <a:off x="301525" y="3511900"/>
            <a:ext cx="644700" cy="617100"/>
          </a:xfrm>
          <a:prstGeom prst="rect">
            <a:avLst/>
          </a:prstGeom>
          <a:solidFill>
            <a:srgbClr val="FF005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1110875" y="1275300"/>
            <a:ext cx="316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#0ff</a:t>
            </a:r>
            <a:endParaRPr sz="18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4" name="Google Shape;114;p18"/>
          <p:cNvSpPr txBox="1"/>
          <p:nvPr/>
        </p:nvSpPr>
        <p:spPr>
          <a:xfrm>
            <a:off x="1110875" y="2029700"/>
            <a:ext cx="316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#111</a:t>
            </a:r>
            <a:endParaRPr sz="18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1110875" y="2802938"/>
            <a:ext cx="316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#888</a:t>
            </a:r>
            <a:endParaRPr sz="18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6" name="Google Shape;116;p18"/>
          <p:cNvSpPr txBox="1"/>
          <p:nvPr/>
        </p:nvSpPr>
        <p:spPr>
          <a:xfrm>
            <a:off x="1110875" y="3575338"/>
            <a:ext cx="316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#ff0055</a:t>
            </a:r>
            <a:endParaRPr sz="18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1110875" y="4347750"/>
            <a:ext cx="316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#ffffff</a:t>
            </a:r>
            <a:endParaRPr sz="18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/>
        </p:nvSpPr>
        <p:spPr>
          <a:xfrm>
            <a:off x="470925" y="283475"/>
            <a:ext cx="17283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solidFill>
                  <a:srgbClr val="111111"/>
                </a:solidFill>
                <a:latin typeface="Open Sans"/>
                <a:ea typeface="Open Sans"/>
                <a:cs typeface="Open Sans"/>
                <a:sym typeface="Open Sans"/>
              </a:rPr>
              <a:t>Vue Standard</a:t>
            </a:r>
            <a:endParaRPr b="1" sz="1800">
              <a:solidFill>
                <a:srgbClr val="11111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4971300" y="219550"/>
            <a:ext cx="41376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Open Sans"/>
                <a:ea typeface="Open Sans"/>
                <a:cs typeface="Open Sans"/>
                <a:sym typeface="Open Sans"/>
              </a:rPr>
              <a:t>Vue avec contraste augmenté</a:t>
            </a:r>
            <a:endParaRPr b="1" sz="1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4" name="Google Shape;124;p19" title="maquette - accuei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925" y="888075"/>
            <a:ext cx="2777933" cy="41574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5" name="Google Shape;125;p19" title="maquette - accueil - contrast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1307" y="888075"/>
            <a:ext cx="2760154" cy="4157451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idx="4294967295" type="title"/>
          </p:nvPr>
        </p:nvSpPr>
        <p:spPr>
          <a:xfrm>
            <a:off x="154950" y="2462850"/>
            <a:ext cx="8834100" cy="761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Orbitron"/>
                <a:ea typeface="Orbitron"/>
                <a:cs typeface="Orbitron"/>
                <a:sym typeface="Orbitron"/>
              </a:rPr>
              <a:t>La livraison comprend la maquette validée et le code source complet</a:t>
            </a:r>
            <a:endParaRPr b="1">
              <a:latin typeface="Orbitron"/>
              <a:ea typeface="Orbitron"/>
              <a:cs typeface="Orbitron"/>
              <a:sym typeface="Orbitron"/>
            </a:endParaRPr>
          </a:p>
        </p:txBody>
      </p:sp>
      <p:cxnSp>
        <p:nvCxnSpPr>
          <p:cNvPr id="131" name="Google Shape;131;p20"/>
          <p:cNvCxnSpPr/>
          <p:nvPr/>
        </p:nvCxnSpPr>
        <p:spPr>
          <a:xfrm>
            <a:off x="4295550" y="3462575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20"/>
          <p:cNvSpPr txBox="1"/>
          <p:nvPr>
            <p:ph idx="4294967295" type="body"/>
          </p:nvPr>
        </p:nvSpPr>
        <p:spPr>
          <a:xfrm>
            <a:off x="1498050" y="3754150"/>
            <a:ext cx="6147900" cy="5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Le rendu final du projet est à la date du 02 juin 202</a:t>
            </a:r>
            <a:r>
              <a:rPr b="1" lang="fr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endParaRPr b="1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latin typeface="Orbitron Medium"/>
                <a:ea typeface="Orbitron Medium"/>
                <a:cs typeface="Orbitron Medium"/>
                <a:sym typeface="Orbitron Medium"/>
              </a:rPr>
              <a:t>Modalités de paiement</a:t>
            </a:r>
            <a:endParaRPr sz="3000">
              <a:latin typeface="Orbitron Medium"/>
              <a:ea typeface="Orbitron Medium"/>
              <a:cs typeface="Orbitron Medium"/>
              <a:sym typeface="Orbitron Medium"/>
            </a:endParaRPr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226075" y="1397225"/>
            <a:ext cx="2808000" cy="17262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latin typeface="Open Sans Light"/>
                <a:ea typeface="Open Sans Light"/>
                <a:cs typeface="Open Sans Light"/>
                <a:sym typeface="Open Sans Light"/>
              </a:rPr>
              <a:t>Le paiement sera fait en nature et effectué à J+1, qui comprend</a:t>
            </a:r>
            <a:endParaRPr sz="14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latin typeface="Open Sans Light"/>
                <a:ea typeface="Open Sans Light"/>
                <a:cs typeface="Open Sans Light"/>
                <a:sym typeface="Open Sans Light"/>
              </a:rPr>
              <a:t>	</a:t>
            </a:r>
            <a:endParaRPr sz="14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-"/>
            </a:pPr>
            <a:r>
              <a:rPr lang="fr" sz="1400">
                <a:latin typeface="Open Sans Light"/>
                <a:ea typeface="Open Sans Light"/>
                <a:cs typeface="Open Sans Light"/>
                <a:sym typeface="Open Sans Light"/>
              </a:rPr>
              <a:t>Petits pains</a:t>
            </a:r>
            <a:endParaRPr sz="14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-"/>
            </a:pPr>
            <a:r>
              <a:rPr lang="fr" sz="1400">
                <a:latin typeface="Open Sans Light"/>
                <a:ea typeface="Open Sans Light"/>
                <a:cs typeface="Open Sans Light"/>
                <a:sym typeface="Open Sans Light"/>
              </a:rPr>
              <a:t>Croissants</a:t>
            </a:r>
            <a:endParaRPr sz="14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-"/>
            </a:pPr>
            <a:r>
              <a:rPr lang="fr" sz="1400">
                <a:latin typeface="Open Sans Light"/>
                <a:ea typeface="Open Sans Light"/>
                <a:cs typeface="Open Sans Light"/>
                <a:sym typeface="Open Sans Light"/>
              </a:rPr>
              <a:t>Cafés chauds</a:t>
            </a:r>
            <a:endParaRPr sz="14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 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